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1" r:id="rId2"/>
    <p:sldId id="346" r:id="rId3"/>
    <p:sldId id="330" r:id="rId4"/>
    <p:sldId id="332" r:id="rId5"/>
    <p:sldId id="333" r:id="rId6"/>
    <p:sldId id="347" r:id="rId7"/>
    <p:sldId id="351" r:id="rId8"/>
    <p:sldId id="353" r:id="rId9"/>
    <p:sldId id="309" r:id="rId10"/>
    <p:sldId id="314" r:id="rId11"/>
    <p:sldId id="318" r:id="rId12"/>
    <p:sldId id="319" r:id="rId13"/>
    <p:sldId id="320" r:id="rId14"/>
    <p:sldId id="348" r:id="rId15"/>
    <p:sldId id="321" r:id="rId16"/>
    <p:sldId id="324" r:id="rId17"/>
    <p:sldId id="328" r:id="rId18"/>
    <p:sldId id="349" r:id="rId19"/>
    <p:sldId id="336" r:id="rId20"/>
    <p:sldId id="334" r:id="rId21"/>
    <p:sldId id="337" r:id="rId22"/>
    <p:sldId id="340" r:id="rId23"/>
    <p:sldId id="342" r:id="rId24"/>
    <p:sldId id="345" r:id="rId25"/>
    <p:sldId id="352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4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0.14308663194444443"/>
                  <c:y val="0.1156327160493827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 baseline="0" dirty="0"/>
                      <a:t>y = 0,0008x + 0,1091</a:t>
                    </a:r>
                    <a:endParaRPr lang="en-US" sz="1400" dirty="0"/>
                  </a:p>
                </c:rich>
              </c:tx>
              <c:numFmt formatCode="General" sourceLinked="0"/>
              <c:spPr>
                <a:noFill/>
                <a:ln>
                  <a:solidFill>
                    <a:srgbClr val="FF0000"/>
                  </a:solidFill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</c:trendlineLbl>
          </c:trendline>
          <c:xVal>
            <c:numRef>
              <c:f>Feuil1!$B$2:$B$9</c:f>
              <c:numCache>
                <c:formatCode>General</c:formatCode>
                <c:ptCount val="8"/>
                <c:pt idx="0">
                  <c:v>0</c:v>
                </c:pt>
                <c:pt idx="1">
                  <c:v>4095</c:v>
                </c:pt>
                <c:pt idx="2">
                  <c:v>4015</c:v>
                </c:pt>
                <c:pt idx="3">
                  <c:v>1659</c:v>
                </c:pt>
                <c:pt idx="4">
                  <c:v>4024</c:v>
                </c:pt>
                <c:pt idx="5">
                  <c:v>1670</c:v>
                </c:pt>
                <c:pt idx="6">
                  <c:v>1140</c:v>
                </c:pt>
                <c:pt idx="7">
                  <c:v>2419</c:v>
                </c:pt>
              </c:numCache>
            </c:numRef>
          </c:xVal>
          <c:yVal>
            <c:numRef>
              <c:f>Feuil1!$A$2:$A$9</c:f>
              <c:numCache>
                <c:formatCode>General</c:formatCode>
                <c:ptCount val="8"/>
                <c:pt idx="0">
                  <c:v>0</c:v>
                </c:pt>
                <c:pt idx="1">
                  <c:v>3.3</c:v>
                </c:pt>
                <c:pt idx="2">
                  <c:v>3.34</c:v>
                </c:pt>
                <c:pt idx="3">
                  <c:v>1.48</c:v>
                </c:pt>
                <c:pt idx="4">
                  <c:v>3.42</c:v>
                </c:pt>
                <c:pt idx="5">
                  <c:v>1.54</c:v>
                </c:pt>
                <c:pt idx="6">
                  <c:v>1.05</c:v>
                </c:pt>
                <c:pt idx="7">
                  <c:v>2.15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ABE-43BB-B967-8B74067F8A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5046015"/>
        <c:axId val="175044575"/>
      </c:scatterChart>
      <c:valAx>
        <c:axId val="175046015"/>
        <c:scaling>
          <c:orientation val="minMax"/>
          <c:max val="4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Valeur ADC en décimal</a:t>
                </a:r>
                <a:r>
                  <a:rPr lang="fr-FR" baseline="0"/>
                  <a:t> (12 bit max)</a:t>
                </a:r>
                <a:endParaRPr lang="fr-F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5044575"/>
        <c:crosses val="autoZero"/>
        <c:crossBetween val="midCat"/>
        <c:minorUnit val="100"/>
      </c:valAx>
      <c:valAx>
        <c:axId val="175044575"/>
        <c:scaling>
          <c:orientation val="minMax"/>
          <c:max val="3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Tension</a:t>
                </a:r>
                <a:r>
                  <a:rPr lang="fr-FR" baseline="0"/>
                  <a:t> en V</a:t>
                </a:r>
                <a:endParaRPr lang="fr-F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5046015"/>
        <c:crosses val="autoZero"/>
        <c:crossBetween val="midCat"/>
        <c:majorUnit val="1"/>
        <c:minorUnit val="0.1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F1566-ED34-3485-59BE-71292A91A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D32FC5C-8634-BDDF-DFB6-3696D84AB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C6A20A-75A3-B849-4260-93D83B116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B0E3-E8D4-4BC3-812A-1F8A150EC96B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938813-C0C4-4CD1-0B52-6D78F87A2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2F8404-C125-0DC3-B96C-C7C40C2E0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AB42D-ECB0-411D-BD1B-E7B9827F53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077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824D28-FFA2-4745-A371-99A505A3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FAE8BFF-1E45-5283-E85C-5AE57F360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F39301-92CA-C32F-13CA-7DAEF362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B0E3-E8D4-4BC3-812A-1F8A150EC96B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02D24E-89E6-E4EB-6D36-E0AD4E02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F6FCF8-AB80-CC7E-0BE6-FECBC304B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AB42D-ECB0-411D-BD1B-E7B9827F53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380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B835766-3015-7CD0-F894-2313A82CF6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BA35CF0-1AF0-8F24-B149-4A01CD7E04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910E27-3AE0-4FD9-FD84-E4DB1832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B0E3-E8D4-4BC3-812A-1F8A150EC96B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16220A-95F5-E82A-3B10-198E557D1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0A717B-27B6-1CA4-AAF6-D8BE7031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AB42D-ECB0-411D-BD1B-E7B9827F53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0329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0DF8BF-9EC6-54F9-3C8C-4AABA785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5B3EA7-9A43-68A0-774C-87A93E330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BB7E99-B63F-FEFC-A88D-E49642204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B0E3-E8D4-4BC3-812A-1F8A150EC96B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7C2DCC-A0AF-92EC-D1F2-FFBB92DDA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60FB1C-7D28-29E1-4754-FF99465DA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AB42D-ECB0-411D-BD1B-E7B9827F53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163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EE1985-4DC4-6AD6-DC3C-40CD143EF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A68825-0B35-75A8-C87B-A4903775A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08992E-6695-5C8E-B5F0-B3759A85A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B0E3-E8D4-4BC3-812A-1F8A150EC96B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D5C59E-D905-B214-0678-3E3ACD2CE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02E049-89AB-BA87-F1F2-A5CAC67C9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AB42D-ECB0-411D-BD1B-E7B9827F53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4450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021F03-EBE2-C163-44BD-46A02F67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7097F9-05D7-43CD-1609-CE5E6E2F88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DF0CECB-C8A5-4E3C-EE21-775523011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7C0D086-60CA-B35D-F2E3-2F5A3C5C8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B0E3-E8D4-4BC3-812A-1F8A150EC96B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B246A30-1FBC-7AD4-DDB6-D5951122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1808DF-412C-357B-777E-E2203F09A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AB42D-ECB0-411D-BD1B-E7B9827F53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86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4D7FDC-AC22-803F-454B-D8A6B50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A3A057-6370-40ED-FC8F-F281AABC2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0350090-494C-4EB3-4D87-57AD93479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A461990-5C51-CF4E-75F1-66E1C8AB89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5037E6D-9202-387B-2AE3-33E999D0B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5D6EFB-8FCA-3024-DE7C-3B5D70E6C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B0E3-E8D4-4BC3-812A-1F8A150EC96B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0EBE21B-2EC4-3ECC-62BB-D0CE537B8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9CF258C-C230-2EC3-F0C4-FF4A9BE25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AB42D-ECB0-411D-BD1B-E7B9827F53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5566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CCBDE6-9C7E-D2ED-781F-403B16D92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43B30A3-A6A7-5204-99AE-93EB264A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B0E3-E8D4-4BC3-812A-1F8A150EC96B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EA0A0B5-E65E-631C-EB48-47D48AE51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D3C95E-F6AF-C80E-F082-F23508402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AB42D-ECB0-411D-BD1B-E7B9827F53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04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35E40DE-B91C-00F1-C1FC-7E4E8335C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B0E3-E8D4-4BC3-812A-1F8A150EC96B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FACC817-8859-6E8C-536F-4F12B2337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14EB32-7116-DB59-D59D-19D46705F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AB42D-ECB0-411D-BD1B-E7B9827F53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1146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5CC468-1923-F0CD-43FA-EC182E130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ADC798-5076-F446-C12B-1E6FA9195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8B2B0FC-F678-25CE-4BD8-585F70592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2D77E1-2C54-9636-C35B-51958951B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B0E3-E8D4-4BC3-812A-1F8A150EC96B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6C0FA7-1873-DC31-1C24-A397299B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5729F4-DB0B-2707-C384-D42571029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AB42D-ECB0-411D-BD1B-E7B9827F53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332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B79B0-22E5-4E1B-82A3-25807863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CF920AD-1AF8-B351-90DE-F77E3B08D9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5924D19-1D4E-2C3F-78A6-3095E98F5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4F5BBD-D07A-165E-9370-9ACA8EEF7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B0E3-E8D4-4BC3-812A-1F8A150EC96B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F131812-06A1-0E91-7A86-3A0EFD25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A1AEEE-5DA4-33D3-FC3E-C1C40992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AB42D-ECB0-411D-BD1B-E7B9827F53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9818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62133F-B1E9-051F-0CF3-5FC1141FB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B95D6B-566D-A0FF-B715-EAD966973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3042E-6FF8-BCAD-9083-A6C0BB589B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2B0E3-E8D4-4BC3-812A-1F8A150EC96B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4CCC7B-D02A-4AFE-69A4-2BF65A4E9A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4EFAF1-5B36-6B2C-ADE2-76211E03A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AB42D-ECB0-411D-BD1B-E7B9827F53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38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8BF3A-F04C-2493-28BB-8DAD5E2A69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Learning-ADC_TO_DAC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72F1232-198B-8621-F3A1-541A37AE17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2000" dirty="0"/>
              <a:t>Ce document résume mes observations suite à la programmation de la carte de développement : « Nucleo-L476RG ».</a:t>
            </a:r>
          </a:p>
          <a:p>
            <a:r>
              <a:rPr lang="fr-FR" sz="2000" dirty="0"/>
              <a:t>L’objectif est d’enregistrer un signal en entrée de l’ADC et le rejouer sur le DAC.</a:t>
            </a:r>
          </a:p>
        </p:txBody>
      </p:sp>
    </p:spTree>
    <p:extLst>
      <p:ext uri="{BB962C8B-B14F-4D97-AF65-F5344CB8AC3E}">
        <p14:creationId xmlns:p14="http://schemas.microsoft.com/office/powerpoint/2010/main" val="260882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FEAC3E2-7594-1A14-F507-9CF2D13A84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066" y="0"/>
            <a:ext cx="4236970" cy="34200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4574410-A359-D1C5-525D-3BC1DFDB6D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8604" y="0"/>
            <a:ext cx="4258513" cy="3420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5F83FED-E163-C941-12FA-229347AD2B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220" y="3438000"/>
            <a:ext cx="4280662" cy="3420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00EE738-672A-A0C7-E3A2-A20BF6D36F5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3132" y="3438000"/>
            <a:ext cx="4229457" cy="3420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82A39EA-BC68-6BCD-150D-CFAAA4579FA7}"/>
              </a:ext>
            </a:extLst>
          </p:cNvPr>
          <p:cNvSpPr txBox="1"/>
          <p:nvPr/>
        </p:nvSpPr>
        <p:spPr>
          <a:xfrm>
            <a:off x="5088000" y="2967335"/>
            <a:ext cx="201600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Génération d’un sinus à différente fréquence</a:t>
            </a:r>
          </a:p>
        </p:txBody>
      </p:sp>
    </p:spTree>
    <p:extLst>
      <p:ext uri="{BB962C8B-B14F-4D97-AF65-F5344CB8AC3E}">
        <p14:creationId xmlns:p14="http://schemas.microsoft.com/office/powerpoint/2010/main" val="1947791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0534F6-CB48-32EB-927D-259CF292C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30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33C592A-FB09-6FCB-F787-25109C6CA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51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46870B4-B45F-44E8-E2AE-48E95F376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4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54A6C6-88BA-14F6-EBEE-AB3B347CF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Troisième étape L’ADC vers le DAC en mode « polling 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0C2CD6-90F9-9EEE-040F-2EC85D80F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La méthode, la plus simple, est de transférer la conversion de l’ADC directement vers le DAC.</a:t>
            </a:r>
          </a:p>
          <a:p>
            <a:pPr marL="0" indent="0">
              <a:buNone/>
            </a:pPr>
            <a:r>
              <a:rPr lang="fr-FR" dirty="0"/>
              <a:t>Cette méthode fonctionne mais on est limité en fréquence car on subit le temps de conversion de l’ADC puis le temps de conversion du DAC.</a:t>
            </a:r>
          </a:p>
        </p:txBody>
      </p:sp>
    </p:spTree>
    <p:extLst>
      <p:ext uri="{BB962C8B-B14F-4D97-AF65-F5344CB8AC3E}">
        <p14:creationId xmlns:p14="http://schemas.microsoft.com/office/powerpoint/2010/main" val="548412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1F20D05-B6C5-C566-CB7C-4CC58C6F89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2129" y="1241323"/>
            <a:ext cx="5407742" cy="437535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11DD619-C148-2428-30FA-159729DC40D9}"/>
              </a:ext>
            </a:extLst>
          </p:cNvPr>
          <p:cNvSpPr txBox="1"/>
          <p:nvPr/>
        </p:nvSpPr>
        <p:spPr>
          <a:xfrm>
            <a:off x="4683722" y="235359"/>
            <a:ext cx="282455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En jaune </a:t>
            </a:r>
            <a:r>
              <a:rPr lang="fr-FR" dirty="0">
                <a:sym typeface="Wingdings" panose="05000000000000000000" pitchFamily="2" charset="2"/>
              </a:rPr>
              <a:t> la sortie du DAC</a:t>
            </a:r>
          </a:p>
          <a:p>
            <a:r>
              <a:rPr lang="fr-FR" dirty="0">
                <a:sym typeface="Wingdings" panose="05000000000000000000" pitchFamily="2" charset="2"/>
              </a:rPr>
              <a:t>En bleu  l’entrée de l’ADC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9CE9A24-FDEB-9A27-F3CF-CF90D65C2F7D}"/>
              </a:ext>
            </a:extLst>
          </p:cNvPr>
          <p:cNvSpPr txBox="1"/>
          <p:nvPr/>
        </p:nvSpPr>
        <p:spPr>
          <a:xfrm>
            <a:off x="1509424" y="5942983"/>
            <a:ext cx="917315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Ceci est un premier test, j’enregistre via l’ADC le signal et j’écris en sortie du DAC toutes le 10 ms.</a:t>
            </a:r>
          </a:p>
        </p:txBody>
      </p:sp>
    </p:spTree>
    <p:extLst>
      <p:ext uri="{BB962C8B-B14F-4D97-AF65-F5344CB8AC3E}">
        <p14:creationId xmlns:p14="http://schemas.microsoft.com/office/powerpoint/2010/main" val="2355749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D2931B7-E360-D921-D053-B26D93783A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173169" cy="34200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15BFE1CA-8104-16EB-6E74-99C57FFDEE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38000"/>
            <a:ext cx="4209819" cy="3420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27FEF00-FD60-DDD7-4FF6-FABDA8982C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3839" y="0"/>
            <a:ext cx="4248161" cy="3420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9B13B6D-50DD-F301-DF28-78DA310CA26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3552" y="3438000"/>
            <a:ext cx="4248448" cy="3420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26F9093-F267-FA6C-DE13-92772C642341}"/>
              </a:ext>
            </a:extLst>
          </p:cNvPr>
          <p:cNvSpPr txBox="1"/>
          <p:nvPr/>
        </p:nvSpPr>
        <p:spPr>
          <a:xfrm>
            <a:off x="4476000" y="2709000"/>
            <a:ext cx="3240000" cy="144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À 10 kHz, un crénelage se forme.</a:t>
            </a:r>
          </a:p>
          <a:p>
            <a:r>
              <a:rPr lang="fr-FR" dirty="0"/>
              <a:t>On mesure 10 µs.</a:t>
            </a:r>
          </a:p>
          <a:p>
            <a:r>
              <a:rPr lang="fr-FR" dirty="0"/>
              <a:t>C’est le temps pour enregistrer le signal avec l’ADC puis mettre la valeur en sortie du DAC.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2537133-131A-5FD6-4422-9A88D547AF0F}"/>
              </a:ext>
            </a:extLst>
          </p:cNvPr>
          <p:cNvSpPr txBox="1"/>
          <p:nvPr/>
        </p:nvSpPr>
        <p:spPr>
          <a:xfrm>
            <a:off x="4683722" y="235358"/>
            <a:ext cx="282455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En jaune </a:t>
            </a:r>
            <a:r>
              <a:rPr lang="fr-FR" dirty="0">
                <a:sym typeface="Wingdings" panose="05000000000000000000" pitchFamily="2" charset="2"/>
              </a:rPr>
              <a:t> la sortie du DAC</a:t>
            </a:r>
          </a:p>
          <a:p>
            <a:r>
              <a:rPr lang="fr-FR" dirty="0">
                <a:sym typeface="Wingdings" panose="05000000000000000000" pitchFamily="2" charset="2"/>
              </a:rPr>
              <a:t>En bleu  l’entrée de l’ADC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1019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D614E6F-E1BC-9024-AF02-F5B40A09D0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7213" y="1231491"/>
            <a:ext cx="5417575" cy="439501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232FAED-D825-40B8-214A-CCD4B37580AA}"/>
              </a:ext>
            </a:extLst>
          </p:cNvPr>
          <p:cNvSpPr txBox="1"/>
          <p:nvPr/>
        </p:nvSpPr>
        <p:spPr>
          <a:xfrm>
            <a:off x="4683722" y="235359"/>
            <a:ext cx="282455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En jaune </a:t>
            </a:r>
            <a:r>
              <a:rPr lang="fr-FR" dirty="0">
                <a:sym typeface="Wingdings" panose="05000000000000000000" pitchFamily="2" charset="2"/>
              </a:rPr>
              <a:t> la sortie du DAC</a:t>
            </a:r>
          </a:p>
          <a:p>
            <a:r>
              <a:rPr lang="fr-FR" dirty="0">
                <a:sym typeface="Wingdings" panose="05000000000000000000" pitchFamily="2" charset="2"/>
              </a:rPr>
              <a:t>En bleu  l’entrée de l’ADC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31BD1CE-AB84-3FB9-AA14-6B3C72CB7467}"/>
              </a:ext>
            </a:extLst>
          </p:cNvPr>
          <p:cNvSpPr txBox="1"/>
          <p:nvPr/>
        </p:nvSpPr>
        <p:spPr>
          <a:xfrm>
            <a:off x="1905782" y="5946815"/>
            <a:ext cx="838043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En utilisant le polling, on se rend compte qu’à 50 kHz, on n’arrive plus à suivre le signal. </a:t>
            </a:r>
          </a:p>
        </p:txBody>
      </p:sp>
    </p:spTree>
    <p:extLst>
      <p:ext uri="{BB962C8B-B14F-4D97-AF65-F5344CB8AC3E}">
        <p14:creationId xmlns:p14="http://schemas.microsoft.com/office/powerpoint/2010/main" val="3714032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54A6C6-88BA-14F6-EBEE-AB3B347CF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Quatrième étape L’ADC vers le DAC avec DMA en utilisant un buffer ping-pong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0C2CD6-90F9-9EEE-040F-2EC85D80F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/>
              <a:t>J’utilise un DMA dédié à l’ADC et un DMA dédié au DAC.</a:t>
            </a:r>
          </a:p>
          <a:p>
            <a:pPr marL="0" indent="0">
              <a:buNone/>
            </a:pPr>
            <a:r>
              <a:rPr lang="fr-FR" dirty="0"/>
              <a:t>L’objectif est de les synchronisés avec un </a:t>
            </a:r>
            <a:r>
              <a:rPr lang="fr-FR" dirty="0" err="1"/>
              <a:t>Timer</a:t>
            </a:r>
            <a:r>
              <a:rPr lang="fr-FR" dirty="0"/>
              <a:t> pour avoir le même temps d’enregistrement (ADC) que le temps d’écriture (DAC).</a:t>
            </a:r>
          </a:p>
          <a:p>
            <a:pPr marL="0" indent="0">
              <a:buNone/>
            </a:pPr>
            <a:r>
              <a:rPr lang="fr-FR" dirty="0"/>
              <a:t>Quand on a synchronisé les deux, on choisit la taille des buffers.</a:t>
            </a:r>
          </a:p>
          <a:p>
            <a:pPr marL="0" indent="0">
              <a:buNone/>
            </a:pPr>
            <a:r>
              <a:rPr lang="fr-FR" dirty="0"/>
              <a:t>J’ai développé le code en deux étapes :</a:t>
            </a:r>
          </a:p>
          <a:p>
            <a:pPr marL="0" indent="0">
              <a:buNone/>
            </a:pPr>
            <a:r>
              <a:rPr lang="fr-FR" dirty="0"/>
              <a:t>1) J’enregistre une période avec l’ADC puis je la joue indéfiniment avec le DAC (les 2 DMA sont séquencées)</a:t>
            </a:r>
          </a:p>
          <a:p>
            <a:pPr marL="0" indent="0">
              <a:buNone/>
            </a:pPr>
            <a:r>
              <a:rPr lang="fr-FR" dirty="0"/>
              <a:t>2) J’enregistre mon entrée sur le buffer ADC puis je la copie sur le buffer DAC à la fin du premier remplissage (les 2 DMA fonctionnent en parallèle)</a:t>
            </a:r>
          </a:p>
        </p:txBody>
      </p:sp>
    </p:spTree>
    <p:extLst>
      <p:ext uri="{BB962C8B-B14F-4D97-AF65-F5344CB8AC3E}">
        <p14:creationId xmlns:p14="http://schemas.microsoft.com/office/powerpoint/2010/main" val="610859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6348ED4-5595-E3CA-2AF7-6C2D74B7B3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136" y="1192161"/>
            <a:ext cx="5525729" cy="447367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07FC215-D2D1-730A-B0A8-427EABA1D267}"/>
              </a:ext>
            </a:extLst>
          </p:cNvPr>
          <p:cNvSpPr txBox="1"/>
          <p:nvPr/>
        </p:nvSpPr>
        <p:spPr>
          <a:xfrm>
            <a:off x="2208000" y="5951731"/>
            <a:ext cx="7776000" cy="360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Ce signal est un test pour vérifier la sortie du DAC en lecture sur un buffer rempli.</a:t>
            </a:r>
          </a:p>
        </p:txBody>
      </p:sp>
    </p:spTree>
    <p:extLst>
      <p:ext uri="{BB962C8B-B14F-4D97-AF65-F5344CB8AC3E}">
        <p14:creationId xmlns:p14="http://schemas.microsoft.com/office/powerpoint/2010/main" val="204808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FADECE-E057-A559-B442-7E2280CCB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Première étape l’ADC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D706BF-692C-F0C2-EA2A-1DF546D3D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Dans un premier temps, j’ai cherché à comprendre le fonctionnement de l’ADC pour connaitre sa fréquence d’acquisition.</a:t>
            </a:r>
          </a:p>
          <a:p>
            <a:pPr marL="0" indent="0">
              <a:buNone/>
            </a:pPr>
            <a:r>
              <a:rPr lang="fr-FR" dirty="0"/>
              <a:t>Ensuite, Il faut trouver le bon compromis entre la taille du buffer et la fréquence d’échantillonnage.</a:t>
            </a:r>
          </a:p>
          <a:p>
            <a:pPr marL="0" indent="0">
              <a:buNone/>
            </a:pPr>
            <a:r>
              <a:rPr lang="fr-FR" dirty="0"/>
              <a:t>J’ai pu faire des enregistrements avec l’ADC de 4 façons :</a:t>
            </a:r>
          </a:p>
          <a:p>
            <a:pPr marL="514350" indent="-514350">
              <a:buAutoNum type="arabicParenR"/>
            </a:pPr>
            <a:r>
              <a:rPr lang="fr-FR" sz="2000" dirty="0"/>
              <a:t>En « Polling »</a:t>
            </a:r>
          </a:p>
          <a:p>
            <a:pPr marL="514350" indent="-514350">
              <a:buAutoNum type="arabicParenR"/>
            </a:pPr>
            <a:r>
              <a:rPr lang="fr-FR" sz="2000" dirty="0"/>
              <a:t>En lançant la DMA de l’ADC depuis ma boucle « </a:t>
            </a:r>
            <a:r>
              <a:rPr lang="fr-FR" sz="2000" dirty="0" err="1"/>
              <a:t>While</a:t>
            </a:r>
            <a:r>
              <a:rPr lang="fr-FR" sz="2000" dirty="0"/>
              <a:t> »</a:t>
            </a:r>
          </a:p>
          <a:p>
            <a:pPr marL="514350" indent="-514350">
              <a:buAutoNum type="arabicParenR"/>
            </a:pPr>
            <a:r>
              <a:rPr lang="fr-FR" sz="2000" dirty="0"/>
              <a:t>En utilisant le mode circulaire de la DMA</a:t>
            </a:r>
          </a:p>
          <a:p>
            <a:pPr marL="514350" indent="-514350">
              <a:buAutoNum type="arabicParenR"/>
            </a:pPr>
            <a:r>
              <a:rPr lang="fr-FR" sz="2000" dirty="0"/>
              <a:t>En synchronisant mes acquisitions grâce à un </a:t>
            </a:r>
            <a:r>
              <a:rPr lang="fr-FR" sz="2000" dirty="0" err="1"/>
              <a:t>Timer</a:t>
            </a:r>
            <a:r>
              <a:rPr lang="fr-FR" sz="2000" dirty="0"/>
              <a:t> </a:t>
            </a:r>
            <a:r>
              <a:rPr lang="fr-FR" sz="2000" dirty="0" err="1"/>
              <a:t>toujour</a:t>
            </a:r>
            <a:r>
              <a:rPr lang="fr-FR" sz="2000" dirty="0"/>
              <a:t> en DMA mode circulaire </a:t>
            </a:r>
          </a:p>
        </p:txBody>
      </p:sp>
    </p:spTree>
    <p:extLst>
      <p:ext uri="{BB962C8B-B14F-4D97-AF65-F5344CB8AC3E}">
        <p14:creationId xmlns:p14="http://schemas.microsoft.com/office/powerpoint/2010/main" val="3444203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59C287-76E3-AE20-69FF-3B1F9381BC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935" y="1197077"/>
            <a:ext cx="5506065" cy="446384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34C524AB-560D-6A55-6C8D-371871FE2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192161"/>
            <a:ext cx="5525729" cy="447367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B6F3559-9808-77DA-4E6C-201F29D91948}"/>
              </a:ext>
            </a:extLst>
          </p:cNvPr>
          <p:cNvSpPr txBox="1"/>
          <p:nvPr/>
        </p:nvSpPr>
        <p:spPr>
          <a:xfrm>
            <a:off x="589935" y="5670755"/>
            <a:ext cx="5506065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/>
              <a:t>L’image de gauche montre en entrée de l’ADC un signal à 5 kHz.</a:t>
            </a:r>
          </a:p>
          <a:p>
            <a:r>
              <a:rPr lang="fr-FR" sz="1600" dirty="0"/>
              <a:t>J’ai enregistré ce signal sur une période dans un buffer.</a:t>
            </a:r>
          </a:p>
          <a:p>
            <a:r>
              <a:rPr lang="fr-FR" sz="1600" dirty="0"/>
              <a:t>J’ai ensuite rejouer à 1 kHz ce signal avec le DAC.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9AE59BB-CA6F-D9B4-8705-ACB5E27C4904}"/>
              </a:ext>
            </a:extLst>
          </p:cNvPr>
          <p:cNvSpPr txBox="1"/>
          <p:nvPr/>
        </p:nvSpPr>
        <p:spPr>
          <a:xfrm>
            <a:off x="4683722" y="235359"/>
            <a:ext cx="282455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En jaune </a:t>
            </a:r>
            <a:r>
              <a:rPr lang="fr-FR" dirty="0">
                <a:sym typeface="Wingdings" panose="05000000000000000000" pitchFamily="2" charset="2"/>
              </a:rPr>
              <a:t> la sortie du DAC</a:t>
            </a:r>
          </a:p>
          <a:p>
            <a:r>
              <a:rPr lang="fr-FR" dirty="0">
                <a:sym typeface="Wingdings" panose="05000000000000000000" pitchFamily="2" charset="2"/>
              </a:rPr>
              <a:t>En bleu  l’entrée de l’ADC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670378C-05BE-1A73-86FB-3FAC7C7DFFCA}"/>
              </a:ext>
            </a:extLst>
          </p:cNvPr>
          <p:cNvSpPr txBox="1"/>
          <p:nvPr/>
        </p:nvSpPr>
        <p:spPr>
          <a:xfrm>
            <a:off x="6095999" y="5670755"/>
            <a:ext cx="5525729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/>
              <a:t>J’ai ensuite modifié la fréquence en entrée.</a:t>
            </a:r>
          </a:p>
          <a:p>
            <a:r>
              <a:rPr lang="fr-FR" sz="1600" dirty="0"/>
              <a:t>On observe les limites du buffer.</a:t>
            </a:r>
          </a:p>
          <a:p>
            <a:r>
              <a:rPr lang="fr-FR" sz="1600" dirty="0"/>
              <a:t>L’enregistrement doit-être calibré à la fréquence en entrée.</a:t>
            </a:r>
          </a:p>
        </p:txBody>
      </p:sp>
    </p:spTree>
    <p:extLst>
      <p:ext uri="{BB962C8B-B14F-4D97-AF65-F5344CB8AC3E}">
        <p14:creationId xmlns:p14="http://schemas.microsoft.com/office/powerpoint/2010/main" val="169226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8989073-60C7-9F6A-F50B-935C5950F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9" r="3983" b="9743"/>
          <a:stretch/>
        </p:blipFill>
        <p:spPr>
          <a:xfrm>
            <a:off x="682059" y="149976"/>
            <a:ext cx="10827882" cy="5400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3E42098-155B-5C75-4AB0-A6E3917039B0}"/>
              </a:ext>
            </a:extLst>
          </p:cNvPr>
          <p:cNvSpPr txBox="1"/>
          <p:nvPr/>
        </p:nvSpPr>
        <p:spPr>
          <a:xfrm>
            <a:off x="2856000" y="5784584"/>
            <a:ext cx="6480000" cy="93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Ce signal est un « </a:t>
            </a:r>
            <a:r>
              <a:rPr lang="fr-FR" dirty="0" err="1"/>
              <a:t>Toggle</a:t>
            </a:r>
            <a:r>
              <a:rPr lang="fr-FR" dirty="0"/>
              <a:t> » fait à chaque fin de conversion de l’ADC.</a:t>
            </a:r>
          </a:p>
          <a:p>
            <a:r>
              <a:rPr lang="fr-FR" dirty="0"/>
              <a:t>Je mets 1,001 ms pour remplir mon buffer de 640 éléments.</a:t>
            </a:r>
          </a:p>
          <a:p>
            <a:r>
              <a:rPr lang="fr-FR" dirty="0"/>
              <a:t>Cela fait une fréquence d’échantillonnage de 640 kHz environ.</a:t>
            </a:r>
          </a:p>
        </p:txBody>
      </p:sp>
    </p:spTree>
    <p:extLst>
      <p:ext uri="{BB962C8B-B14F-4D97-AF65-F5344CB8AC3E}">
        <p14:creationId xmlns:p14="http://schemas.microsoft.com/office/powerpoint/2010/main" val="1856457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DC722C0-5DAD-B635-A4C9-A375CDECA6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6000" y="1823786"/>
            <a:ext cx="3960000" cy="3210429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1B7EA9D-594B-FFDA-0FDC-9D1AFE1DEF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6000" y="1822452"/>
            <a:ext cx="3960000" cy="321309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AB727A1-43AE-CB32-81A9-08D0545D77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000" y="1810288"/>
            <a:ext cx="3960000" cy="323742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6C47B15-8393-4AF7-0764-ABD968616A5D}"/>
              </a:ext>
            </a:extLst>
          </p:cNvPr>
          <p:cNvSpPr txBox="1"/>
          <p:nvPr/>
        </p:nvSpPr>
        <p:spPr>
          <a:xfrm>
            <a:off x="1900942" y="5667268"/>
            <a:ext cx="839011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J’ai testé différentes formes de signaux en entrées pour voir la robustesse de mon code.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DA2B879-BE01-C934-AD1E-8BE2195EBFEE}"/>
              </a:ext>
            </a:extLst>
          </p:cNvPr>
          <p:cNvSpPr txBox="1"/>
          <p:nvPr/>
        </p:nvSpPr>
        <p:spPr>
          <a:xfrm>
            <a:off x="4683722" y="544402"/>
            <a:ext cx="282455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En jaune </a:t>
            </a:r>
            <a:r>
              <a:rPr lang="fr-FR" dirty="0">
                <a:sym typeface="Wingdings" panose="05000000000000000000" pitchFamily="2" charset="2"/>
              </a:rPr>
              <a:t> la sortie du DAC</a:t>
            </a:r>
          </a:p>
          <a:p>
            <a:r>
              <a:rPr lang="fr-FR" dirty="0">
                <a:sym typeface="Wingdings" panose="05000000000000000000" pitchFamily="2" charset="2"/>
              </a:rPr>
              <a:t>En bleu  l’entrée de l’ADC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99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45DE933-DB90-2B99-4B01-447E4BA2FC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000" y="1793812"/>
            <a:ext cx="3960000" cy="327037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9B80979-FD2B-DA8F-660E-8DE2EB6F09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6000" y="1812529"/>
            <a:ext cx="3960000" cy="323294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DFC1840-CE35-4DE4-7305-5FE33DAF0D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6000" y="1824271"/>
            <a:ext cx="3960000" cy="320945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7E43833-2B4F-56DC-783B-3CCB0607ADC3}"/>
              </a:ext>
            </a:extLst>
          </p:cNvPr>
          <p:cNvSpPr txBox="1"/>
          <p:nvPr/>
        </p:nvSpPr>
        <p:spPr>
          <a:xfrm>
            <a:off x="2016261" y="5566787"/>
            <a:ext cx="815947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J’ai testé différentes fréquences en entrées pour voir la robustesse de mon code.</a:t>
            </a:r>
          </a:p>
          <a:p>
            <a:r>
              <a:rPr lang="fr-FR" dirty="0"/>
              <a:t>Plus, on monte en fréquence plus on observe le phénomène de sous échantillonnage.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9278CED-7A57-907D-2D58-5E9586B3FC6F}"/>
              </a:ext>
            </a:extLst>
          </p:cNvPr>
          <p:cNvSpPr txBox="1"/>
          <p:nvPr/>
        </p:nvSpPr>
        <p:spPr>
          <a:xfrm>
            <a:off x="4683722" y="544402"/>
            <a:ext cx="282455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En jaune </a:t>
            </a:r>
            <a:r>
              <a:rPr lang="fr-FR" dirty="0">
                <a:sym typeface="Wingdings" panose="05000000000000000000" pitchFamily="2" charset="2"/>
              </a:rPr>
              <a:t> la sortie du DAC</a:t>
            </a:r>
          </a:p>
          <a:p>
            <a:r>
              <a:rPr lang="fr-FR" dirty="0">
                <a:sym typeface="Wingdings" panose="05000000000000000000" pitchFamily="2" charset="2"/>
              </a:rPr>
              <a:t>En bleu  l’entrée de l’ADC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465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0F2F72-2634-5E59-9F02-16BFC99DB9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688" y="0"/>
            <a:ext cx="4166724" cy="34200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34D477C2-5125-24AE-6417-65148F016D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8646" y="3438000"/>
            <a:ext cx="4190808" cy="3420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1EB096C-5D61-EE83-60C0-98EBAD3B1D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188077"/>
            <a:ext cx="5535563" cy="446384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C535DBB-951C-CDEF-E5F3-F1DAF737787E}"/>
              </a:ext>
            </a:extLst>
          </p:cNvPr>
          <p:cNvSpPr txBox="1"/>
          <p:nvPr/>
        </p:nvSpPr>
        <p:spPr>
          <a:xfrm>
            <a:off x="5671533" y="5651922"/>
            <a:ext cx="5960030" cy="1077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/>
              <a:t>Sur les deux images à gauche, j’observe des pointes toutes les 500 µs.</a:t>
            </a:r>
          </a:p>
          <a:p>
            <a:r>
              <a:rPr lang="fr-FR" sz="1600" dirty="0"/>
              <a:t>Ce bug était dû à une mauvaise utilisation du buffer DAC.</a:t>
            </a:r>
          </a:p>
          <a:p>
            <a:r>
              <a:rPr lang="fr-FR" sz="1600" dirty="0"/>
              <a:t>Il y avait un conflit d’écriture et de lecture au même moment.</a:t>
            </a:r>
          </a:p>
          <a:p>
            <a:r>
              <a:rPr lang="fr-FR" sz="1600" dirty="0"/>
              <a:t>J’ai corrigé ce bug en décalant l’écriture du buffer voir image à droite.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FB24CF-CDBD-228A-0B0C-6A742C202293}"/>
              </a:ext>
            </a:extLst>
          </p:cNvPr>
          <p:cNvSpPr txBox="1"/>
          <p:nvPr/>
        </p:nvSpPr>
        <p:spPr>
          <a:xfrm>
            <a:off x="7451503" y="128860"/>
            <a:ext cx="282455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En jaune </a:t>
            </a:r>
            <a:r>
              <a:rPr lang="fr-FR" dirty="0">
                <a:sym typeface="Wingdings" panose="05000000000000000000" pitchFamily="2" charset="2"/>
              </a:rPr>
              <a:t> la sortie du DAC</a:t>
            </a:r>
          </a:p>
          <a:p>
            <a:r>
              <a:rPr lang="fr-FR" dirty="0">
                <a:sym typeface="Wingdings" panose="05000000000000000000" pitchFamily="2" charset="2"/>
              </a:rPr>
              <a:t>En bleu  l’entrée de l’ADC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2556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50D886-D150-2FFC-A7B0-A1E39EB9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1DE69D-9AE7-EE31-E0C3-F2080EC66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Grâce à ces exercices, j’ai appris à utiliser :</a:t>
            </a:r>
          </a:p>
          <a:p>
            <a:pPr>
              <a:buFontTx/>
              <a:buChar char="-"/>
            </a:pPr>
            <a:r>
              <a:rPr lang="fr-FR" dirty="0"/>
              <a:t>ADC</a:t>
            </a:r>
          </a:p>
          <a:p>
            <a:pPr>
              <a:buFontTx/>
              <a:buChar char="-"/>
            </a:pPr>
            <a:r>
              <a:rPr lang="fr-FR" dirty="0"/>
              <a:t>DAC</a:t>
            </a:r>
          </a:p>
          <a:p>
            <a:pPr>
              <a:buFontTx/>
              <a:buChar char="-"/>
            </a:pPr>
            <a:r>
              <a:rPr lang="fr-FR" dirty="0"/>
              <a:t>Le </a:t>
            </a:r>
            <a:r>
              <a:rPr lang="fr-FR" dirty="0" err="1"/>
              <a:t>Timer</a:t>
            </a:r>
            <a:r>
              <a:rPr lang="fr-FR" dirty="0"/>
              <a:t> pour trigger l’ADC et le DAC</a:t>
            </a:r>
          </a:p>
          <a:p>
            <a:pPr>
              <a:buFontTx/>
              <a:buChar char="-"/>
            </a:pPr>
            <a:r>
              <a:rPr lang="fr-FR" dirty="0"/>
              <a:t>Le mode normal de la DMA</a:t>
            </a:r>
          </a:p>
          <a:p>
            <a:pPr>
              <a:buFontTx/>
              <a:buChar char="-"/>
            </a:pPr>
            <a:r>
              <a:rPr lang="fr-FR" dirty="0"/>
              <a:t>Le mode circulaire de la DMA</a:t>
            </a:r>
          </a:p>
          <a:p>
            <a:pPr>
              <a:buFontTx/>
              <a:buChar char="-"/>
            </a:pPr>
            <a:r>
              <a:rPr lang="fr-FR" dirty="0"/>
              <a:t>2 DMA en parallèle avec un double buffer</a:t>
            </a:r>
          </a:p>
        </p:txBody>
      </p:sp>
    </p:spTree>
    <p:extLst>
      <p:ext uri="{BB962C8B-B14F-4D97-AF65-F5344CB8AC3E}">
        <p14:creationId xmlns:p14="http://schemas.microsoft.com/office/powerpoint/2010/main" val="1265883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3FFDF02-5CD1-355A-DE30-1F1535346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736F1D5-A2A9-AC24-39B8-E626F034B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83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3D46124-5B04-9B57-DD63-AB2A91939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58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6E9D73-18B0-BEF0-A205-E6C90FD5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Deuxième étape le DAC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AC0F61-05C7-009E-B2FF-3902FA0E3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 DAC doit jouer le buffer enregistrer pour l’ADC.</a:t>
            </a:r>
          </a:p>
          <a:p>
            <a:pPr marL="0" indent="0">
              <a:buNone/>
            </a:pPr>
            <a:r>
              <a:rPr lang="fr-FR" dirty="0"/>
              <a:t>Pour cela, j’ai utilisé un </a:t>
            </a:r>
            <a:r>
              <a:rPr lang="fr-FR" dirty="0" err="1"/>
              <a:t>Timer</a:t>
            </a:r>
            <a:r>
              <a:rPr lang="fr-FR" dirty="0"/>
              <a:t> qui lance la conversion numérique du buffer vers la sortie du microcontrôleur.</a:t>
            </a:r>
          </a:p>
          <a:p>
            <a:pPr marL="0" indent="0">
              <a:buNone/>
            </a:pPr>
            <a:r>
              <a:rPr lang="fr-FR" dirty="0"/>
              <a:t>J’ai fait différentes expérimentations :</a:t>
            </a:r>
          </a:p>
          <a:p>
            <a:pPr marL="514350" indent="-514350">
              <a:buAutoNum type="arabicParenR"/>
            </a:pPr>
            <a:r>
              <a:rPr lang="fr-FR" dirty="0"/>
              <a:t>Générer un escalier avec 5 niveaux en « polling »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fr-FR" dirty="0"/>
              <a:t>Générer un sinus avec une LUT de différente taille de buffer en « polling »</a:t>
            </a:r>
          </a:p>
          <a:p>
            <a:pPr marL="514350" indent="-514350">
              <a:buAutoNum type="arabicParenR"/>
            </a:pPr>
            <a:r>
              <a:rPr lang="fr-FR" dirty="0"/>
              <a:t>Générer un sinus avec une DMA mode normal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fr-FR" dirty="0"/>
              <a:t>Générer un sinus avec une DMA mode circulaire</a:t>
            </a:r>
          </a:p>
          <a:p>
            <a:pPr marL="514350" indent="-514350">
              <a:buAutoNum type="arabicParenR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3437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BE8F6B9-5906-04A8-16A4-9EB292CB8E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937" y="0"/>
            <a:ext cx="4225916" cy="3420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AE615D4-126B-8F2A-7070-17D9B792C7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178" y="0"/>
            <a:ext cx="4193216" cy="3420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E6AF3D2-237C-6E3A-DA77-3DFE9E029E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937" y="3438000"/>
            <a:ext cx="4196593" cy="3420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C39669B-46C2-44D2-2261-CEDA96F444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03" t="16487" r="31451" b="17849"/>
          <a:stretch/>
        </p:blipFill>
        <p:spPr>
          <a:xfrm>
            <a:off x="7414931" y="3438000"/>
            <a:ext cx="4226463" cy="3420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D899077-4AA8-C9F9-691B-B61859D7AAEB}"/>
              </a:ext>
            </a:extLst>
          </p:cNvPr>
          <p:cNvSpPr txBox="1"/>
          <p:nvPr/>
        </p:nvSpPr>
        <p:spPr>
          <a:xfrm>
            <a:off x="5088000" y="3069000"/>
            <a:ext cx="2016000" cy="7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Génération d’un escalier à 5 niveaux</a:t>
            </a:r>
          </a:p>
        </p:txBody>
      </p:sp>
    </p:spTree>
    <p:extLst>
      <p:ext uri="{BB962C8B-B14F-4D97-AF65-F5344CB8AC3E}">
        <p14:creationId xmlns:p14="http://schemas.microsoft.com/office/powerpoint/2010/main" val="1550428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8CD66268-69AE-49B9-A68F-B1ECED9A07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5266010"/>
              </p:ext>
            </p:extLst>
          </p:nvPr>
        </p:nvGraphicFramePr>
        <p:xfrm>
          <a:off x="336000" y="189000"/>
          <a:ext cx="11520000" cy="64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0499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084043B-8F2B-96BD-C2A2-0FFC624A32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960000" cy="3200071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B612495-4F70-A953-4F34-C2659BC22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6000" y="0"/>
            <a:ext cx="3960000" cy="323108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415F945-865D-DB3D-0C28-946E59EE8B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32000" y="0"/>
            <a:ext cx="3960000" cy="320438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72E99C-5E87-1294-B9CD-290CBE218F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38000"/>
            <a:ext cx="4233930" cy="3420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F156958-575B-1C0E-9AA2-1CCC52B01B4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93041" y="3438000"/>
            <a:ext cx="4198959" cy="3420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35BCD66-C969-FF6E-C1A5-3CB18FB7EC9A}"/>
              </a:ext>
            </a:extLst>
          </p:cNvPr>
          <p:cNvSpPr txBox="1"/>
          <p:nvPr/>
        </p:nvSpPr>
        <p:spPr>
          <a:xfrm>
            <a:off x="4746000" y="3894905"/>
            <a:ext cx="2700000" cy="9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Génération d’un sinus à 10 Hz avec différent niveau d’échantillonnage</a:t>
            </a:r>
          </a:p>
        </p:txBody>
      </p:sp>
    </p:spTree>
    <p:extLst>
      <p:ext uri="{BB962C8B-B14F-4D97-AF65-F5344CB8AC3E}">
        <p14:creationId xmlns:p14="http://schemas.microsoft.com/office/powerpoint/2010/main" val="394752599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845</Words>
  <Application>Microsoft Office PowerPoint</Application>
  <PresentationFormat>Grand écran</PresentationFormat>
  <Paragraphs>78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Thème Office</vt:lpstr>
      <vt:lpstr>Learning-ADC_TO_DAC</vt:lpstr>
      <vt:lpstr>Première étape l’ADC</vt:lpstr>
      <vt:lpstr>Présentation PowerPoint</vt:lpstr>
      <vt:lpstr>Présentation PowerPoint</vt:lpstr>
      <vt:lpstr>Présentation PowerPoint</vt:lpstr>
      <vt:lpstr>Deuxième étape le DAC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Troisième étape L’ADC vers le DAC en mode « polling »</vt:lpstr>
      <vt:lpstr>Présentation PowerPoint</vt:lpstr>
      <vt:lpstr>Présentation PowerPoint</vt:lpstr>
      <vt:lpstr>Présentation PowerPoint</vt:lpstr>
      <vt:lpstr>Quatrième étape L’ADC vers le DAC avec DMA en utilisant un buffer ping-pong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Learning-ADC_TO_DAC</dc:title>
  <dc:creator>Adrien Charles</dc:creator>
  <cp:lastModifiedBy>Adrien Charles</cp:lastModifiedBy>
  <cp:revision>18</cp:revision>
  <dcterms:created xsi:type="dcterms:W3CDTF">2023-06-12T09:03:32Z</dcterms:created>
  <dcterms:modified xsi:type="dcterms:W3CDTF">2023-06-12T12:47:11Z</dcterms:modified>
</cp:coreProperties>
</file>